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Museo Moderno" charset="1" panose="00000000000000000000"/>
      <p:regular r:id="rId31"/>
    </p:embeddedFont>
    <p:embeddedFont>
      <p:font typeface="Montserrat" charset="1" panose="00000500000000000000"/>
      <p:regular r:id="rId32"/>
    </p:embeddedFont>
    <p:embeddedFont>
      <p:font typeface="Garet Bold" charset="1" panose="00000000000000000000"/>
      <p:regular r:id="rId33"/>
    </p:embeddedFont>
    <p:embeddedFont>
      <p:font typeface="Archivo Black" charset="1" panose="020B0A03020202020B04"/>
      <p:regular r:id="rId34"/>
    </p:embeddedFont>
    <p:embeddedFont>
      <p:font typeface="Garet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14" t="-27670" r="0" b="-385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08747"/>
            <a:ext cx="18288000" cy="5569599"/>
            <a:chOff x="0" y="0"/>
            <a:chExt cx="4816593" cy="1466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66890"/>
            </a:xfrm>
            <a:custGeom>
              <a:avLst/>
              <a:gdLst/>
              <a:ahLst/>
              <a:cxnLst/>
              <a:rect r="r" b="b" t="t" l="l"/>
              <a:pathLst>
                <a:path h="14668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66890"/>
                  </a:lnTo>
                  <a:lnTo>
                    <a:pt x="0" y="1466890"/>
                  </a:lnTo>
                  <a:close/>
                </a:path>
              </a:pathLst>
            </a:custGeom>
            <a:gradFill rotWithShape="true">
              <a:gsLst>
                <a:gs pos="0">
                  <a:srgbClr val="9F1211">
                    <a:alpha val="0"/>
                  </a:srgbClr>
                </a:gs>
                <a:gs pos="100000">
                  <a:srgbClr val="9F121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504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7714" y="3298935"/>
            <a:ext cx="15512572" cy="348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12"/>
              </a:lnSpc>
              <a:spcBef>
                <a:spcPct val="0"/>
              </a:spcBef>
            </a:pPr>
            <a:r>
              <a:rPr lang="en-US" sz="10008" spc="8006">
                <a:solidFill>
                  <a:srgbClr val="FFFFFF"/>
                </a:solidFill>
                <a:latin typeface="Museo Moderno"/>
                <a:ea typeface="Museo Moderno"/>
                <a:cs typeface="Museo Moderno"/>
                <a:sym typeface="Museo Moderno"/>
              </a:rPr>
              <a:t>ANP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837721"/>
            <a:ext cx="6025813" cy="546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1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Museo Moderno"/>
                <a:ea typeface="Museo Moderno"/>
                <a:cs typeface="Museo Moderno"/>
                <a:sym typeface="Museo Moderno"/>
              </a:rPr>
              <a:t>Agência Nacional de Petróleo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24814" y="1000125"/>
            <a:ext cx="5238372" cy="26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sz="16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Fueling the Future, Powering Progress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31232" y="1346835"/>
            <a:ext cx="7599651" cy="7822701"/>
          </a:xfrm>
          <a:custGeom>
            <a:avLst/>
            <a:gdLst/>
            <a:ahLst/>
            <a:cxnLst/>
            <a:rect r="r" b="b" t="t" l="l"/>
            <a:pathLst>
              <a:path h="7822701" w="7599651">
                <a:moveTo>
                  <a:pt x="0" y="0"/>
                </a:moveTo>
                <a:lnTo>
                  <a:pt x="7599651" y="0"/>
                </a:lnTo>
                <a:lnTo>
                  <a:pt x="7599651" y="7822701"/>
                </a:lnTo>
                <a:lnTo>
                  <a:pt x="0" y="7822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7082" y="1009650"/>
            <a:ext cx="81153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Atividade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7082" y="2365608"/>
            <a:ext cx="8076918" cy="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Diagrama de Atividade - Diretor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7082" y="5468744"/>
            <a:ext cx="7664150" cy="815442"/>
            <a:chOff x="0" y="0"/>
            <a:chExt cx="10218867" cy="10872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Diretor consulta o pedido #2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Analisando a documentação do solicitante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141436"/>
            <a:ext cx="7664150" cy="815442"/>
            <a:chOff x="0" y="0"/>
            <a:chExt cx="10218867" cy="10872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Diretor envia uma resposta #3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 aprovação ou reprovação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3796030"/>
            <a:ext cx="7664150" cy="815442"/>
            <a:chOff x="0" y="0"/>
            <a:chExt cx="10218867" cy="10872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Diretor acessa o sistema #1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Realizando o login com suas credenciais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98306" y="1105006"/>
            <a:ext cx="6539254" cy="8076988"/>
          </a:xfrm>
          <a:custGeom>
            <a:avLst/>
            <a:gdLst/>
            <a:ahLst/>
            <a:cxnLst/>
            <a:rect r="r" b="b" t="t" l="l"/>
            <a:pathLst>
              <a:path h="8076988" w="6539254">
                <a:moveTo>
                  <a:pt x="0" y="0"/>
                </a:moveTo>
                <a:lnTo>
                  <a:pt x="6539254" y="0"/>
                </a:lnTo>
                <a:lnTo>
                  <a:pt x="6539254" y="8076988"/>
                </a:lnTo>
                <a:lnTo>
                  <a:pt x="0" y="807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7082" y="1009650"/>
            <a:ext cx="81153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Atividade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7082" y="2365608"/>
            <a:ext cx="8076918" cy="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Diagrama de Atividade - Contemplado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7082" y="5468744"/>
            <a:ext cx="7664150" cy="815442"/>
            <a:chOff x="0" y="0"/>
            <a:chExt cx="10218867" cy="10872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Contemplado acesso os dados da ANP #2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Analisando as informações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141436"/>
            <a:ext cx="7664150" cy="815442"/>
            <a:chOff x="0" y="0"/>
            <a:chExt cx="10218867" cy="10872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Contemplado decide exportar os dados #3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Baseado na utilidade deles futuramente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3796030"/>
            <a:ext cx="7664150" cy="815442"/>
            <a:chOff x="0" y="0"/>
            <a:chExt cx="10218867" cy="108725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Contemplado acessa o sistema #1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Realizando o login com suas credenciais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4714" y="2260987"/>
            <a:ext cx="10469197" cy="4888149"/>
          </a:xfrm>
          <a:custGeom>
            <a:avLst/>
            <a:gdLst/>
            <a:ahLst/>
            <a:cxnLst/>
            <a:rect r="r" b="b" t="t" l="l"/>
            <a:pathLst>
              <a:path h="4888149" w="10469197">
                <a:moveTo>
                  <a:pt x="0" y="0"/>
                </a:moveTo>
                <a:lnTo>
                  <a:pt x="10469197" y="0"/>
                </a:lnTo>
                <a:lnTo>
                  <a:pt x="10469197" y="4888148"/>
                </a:lnTo>
                <a:lnTo>
                  <a:pt x="0" y="488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8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28423" y="3969756"/>
            <a:ext cx="6130877" cy="106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8"/>
              </a:lnSpc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Sequência</a:t>
            </a:r>
          </a:p>
          <a:p>
            <a:pPr algn="ct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(Usuário)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13911" y="5095875"/>
            <a:ext cx="7089886" cy="140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</a:pPr>
          </a:p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Fluxo de atividades do </a:t>
            </a:r>
            <a:r>
              <a:rPr lang="en-US" b="true" sz="267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Usuário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ao realizar o login no </a:t>
            </a:r>
            <a:r>
              <a:rPr lang="en-US" b="true" sz="267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sistema web.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0368" y="1883102"/>
            <a:ext cx="10161214" cy="6102141"/>
          </a:xfrm>
          <a:custGeom>
            <a:avLst/>
            <a:gdLst/>
            <a:ahLst/>
            <a:cxnLst/>
            <a:rect r="r" b="b" t="t" l="l"/>
            <a:pathLst>
              <a:path h="6102141" w="10161214">
                <a:moveTo>
                  <a:pt x="0" y="0"/>
                </a:moveTo>
                <a:lnTo>
                  <a:pt x="10161214" y="0"/>
                </a:lnTo>
                <a:lnTo>
                  <a:pt x="10161214" y="6102141"/>
                </a:lnTo>
                <a:lnTo>
                  <a:pt x="0" y="6102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93415" y="3969756"/>
            <a:ext cx="6130877" cy="106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8"/>
              </a:lnSpc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Sequência</a:t>
            </a:r>
          </a:p>
          <a:p>
            <a:pPr algn="l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(Solicitante - Requisição)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13911" y="5521906"/>
            <a:ext cx="7089886" cy="184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</a:pPr>
          </a:p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Fluxo de atividades do </a:t>
            </a:r>
            <a:r>
              <a:rPr lang="en-US" b="true" sz="267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Solicitante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ao realizar o </a:t>
            </a:r>
            <a:r>
              <a:rPr lang="en-US" b="true" sz="267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cadastro de um pedido de acesso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por meio do 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sistema web.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7387" y="2293411"/>
            <a:ext cx="10426524" cy="5485440"/>
          </a:xfrm>
          <a:custGeom>
            <a:avLst/>
            <a:gdLst/>
            <a:ahLst/>
            <a:cxnLst/>
            <a:rect r="r" b="b" t="t" l="l"/>
            <a:pathLst>
              <a:path h="5485440" w="10426524">
                <a:moveTo>
                  <a:pt x="0" y="0"/>
                </a:moveTo>
                <a:lnTo>
                  <a:pt x="10426524" y="0"/>
                </a:lnTo>
                <a:lnTo>
                  <a:pt x="10426524" y="5485441"/>
                </a:lnTo>
                <a:lnTo>
                  <a:pt x="0" y="5485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28423" y="3969756"/>
            <a:ext cx="6130877" cy="106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8"/>
              </a:lnSpc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Sequência</a:t>
            </a:r>
          </a:p>
          <a:p>
            <a:pPr algn="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(Solicitante - Consulta)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13911" y="5521906"/>
            <a:ext cx="7089886" cy="184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</a:pPr>
          </a:p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Fluxo de atividades do </a:t>
            </a:r>
            <a:r>
              <a:rPr lang="en-US" b="true" sz="267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Solicitante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ao </a:t>
            </a:r>
            <a:r>
              <a:rPr lang="en-US" b="true" sz="267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consultar o status de um pedido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sistema web.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5474" y="1718700"/>
            <a:ext cx="10449616" cy="6634862"/>
          </a:xfrm>
          <a:custGeom>
            <a:avLst/>
            <a:gdLst/>
            <a:ahLst/>
            <a:cxnLst/>
            <a:rect r="r" b="b" t="t" l="l"/>
            <a:pathLst>
              <a:path h="6634862" w="10449616">
                <a:moveTo>
                  <a:pt x="0" y="0"/>
                </a:moveTo>
                <a:lnTo>
                  <a:pt x="10449615" y="0"/>
                </a:lnTo>
                <a:lnTo>
                  <a:pt x="10449615" y="6634863"/>
                </a:lnTo>
                <a:lnTo>
                  <a:pt x="0" y="6634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95998" y="3969756"/>
            <a:ext cx="6130877" cy="106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8"/>
              </a:lnSpc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Sequência</a:t>
            </a:r>
          </a:p>
          <a:p>
            <a:pPr algn="ct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(Analista)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77716" y="5521906"/>
            <a:ext cx="6167441" cy="139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Fluxo de atividades do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270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analista 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ao re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ali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z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ar um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co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sul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d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os </a:t>
            </a:r>
            <a:r>
              <a:rPr lang="en-US" b="true" sz="270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pedidos de acesso aos dados da ANP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3586" y="1997025"/>
            <a:ext cx="10540324" cy="6503116"/>
          </a:xfrm>
          <a:custGeom>
            <a:avLst/>
            <a:gdLst/>
            <a:ahLst/>
            <a:cxnLst/>
            <a:rect r="r" b="b" t="t" l="l"/>
            <a:pathLst>
              <a:path h="6503116" w="10540324">
                <a:moveTo>
                  <a:pt x="0" y="0"/>
                </a:moveTo>
                <a:lnTo>
                  <a:pt x="10540325" y="0"/>
                </a:lnTo>
                <a:lnTo>
                  <a:pt x="10540325" y="6503117"/>
                </a:lnTo>
                <a:lnTo>
                  <a:pt x="0" y="650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5574" y="3969756"/>
            <a:ext cx="6130877" cy="106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8"/>
              </a:lnSpc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Sequência</a:t>
            </a:r>
          </a:p>
          <a:p>
            <a:pPr algn="ct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(Diretor)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17292" y="5200959"/>
            <a:ext cx="6167441" cy="186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3"/>
              </a:lnSpc>
            </a:pPr>
          </a:p>
          <a:p>
            <a:pPr algn="ctr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Diagrama de sequência do</a:t>
            </a:r>
            <a:r>
              <a:rPr lang="en-US" b="true" sz="270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Diretor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ao </a:t>
            </a:r>
            <a:r>
              <a:rPr lang="en-US" b="true" sz="270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validar documentos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os Solic</a:t>
            </a:r>
            <a:r>
              <a:rPr lang="en-US" sz="270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itantes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7660" y="1839048"/>
            <a:ext cx="10397075" cy="6608903"/>
          </a:xfrm>
          <a:custGeom>
            <a:avLst/>
            <a:gdLst/>
            <a:ahLst/>
            <a:cxnLst/>
            <a:rect r="r" b="b" t="t" l="l"/>
            <a:pathLst>
              <a:path h="6608903" w="10397075">
                <a:moveTo>
                  <a:pt x="0" y="0"/>
                </a:moveTo>
                <a:lnTo>
                  <a:pt x="10397075" y="0"/>
                </a:lnTo>
                <a:lnTo>
                  <a:pt x="10397075" y="6608904"/>
                </a:lnTo>
                <a:lnTo>
                  <a:pt x="0" y="66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12404" y="3969756"/>
            <a:ext cx="6130877" cy="55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Sequência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5967" y="5358255"/>
            <a:ext cx="6683752" cy="133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Fluxo de atividades do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25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auxiliar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ao realizar uma </a:t>
            </a:r>
            <a:r>
              <a:rPr lang="en-US" b="true" sz="25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consulta dos pedidos de acesso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aos 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dados da ANP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92758" y="4569406"/>
            <a:ext cx="5650523" cy="36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sz="2754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(Auxiliar - Valida Pedidos)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0789" y="1703236"/>
            <a:ext cx="10715177" cy="6880527"/>
          </a:xfrm>
          <a:custGeom>
            <a:avLst/>
            <a:gdLst/>
            <a:ahLst/>
            <a:cxnLst/>
            <a:rect r="r" b="b" t="t" l="l"/>
            <a:pathLst>
              <a:path h="6880527" w="10715177">
                <a:moveTo>
                  <a:pt x="0" y="0"/>
                </a:moveTo>
                <a:lnTo>
                  <a:pt x="10715178" y="0"/>
                </a:lnTo>
                <a:lnTo>
                  <a:pt x="10715178" y="6880528"/>
                </a:lnTo>
                <a:lnTo>
                  <a:pt x="0" y="6880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12404" y="3969756"/>
            <a:ext cx="6130877" cy="55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Sequência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5967" y="5358255"/>
            <a:ext cx="6683752" cy="178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Fluxo de atividades do</a:t>
            </a:r>
            <a:r>
              <a:rPr lang="en-US" b="true" sz="25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auxiliar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ao realizar uma </a:t>
            </a:r>
            <a:r>
              <a:rPr lang="en-US" b="true" sz="251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consulta dos solicitantes cadastrados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Banco 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 D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ados da </a:t>
            </a:r>
            <a:r>
              <a:rPr lang="en-US" sz="251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aplicação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92758" y="4569406"/>
            <a:ext cx="5650523" cy="70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sz="2754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(Auxiliar - Cadastrar Contemplados)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5897" y="2218451"/>
            <a:ext cx="10127719" cy="5886084"/>
          </a:xfrm>
          <a:custGeom>
            <a:avLst/>
            <a:gdLst/>
            <a:ahLst/>
            <a:cxnLst/>
            <a:rect r="r" b="b" t="t" l="l"/>
            <a:pathLst>
              <a:path h="5886084" w="10127719">
                <a:moveTo>
                  <a:pt x="0" y="0"/>
                </a:moveTo>
                <a:lnTo>
                  <a:pt x="10127719" y="0"/>
                </a:lnTo>
                <a:lnTo>
                  <a:pt x="10127719" y="5886084"/>
                </a:lnTo>
                <a:lnTo>
                  <a:pt x="0" y="5886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28423" y="3969756"/>
            <a:ext cx="6130877" cy="106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08"/>
              </a:lnSpc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Sequência</a:t>
            </a:r>
          </a:p>
          <a:p>
            <a:pPr algn="ct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(Contemplado)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98805" y="5521906"/>
            <a:ext cx="7089886" cy="1379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Fluxo de atividades do usuári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267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contemplado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ao realizar uma 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consulta a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</a:t>
            </a:r>
            <a:r>
              <a:rPr lang="en-US" b="true" sz="267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dados da ANP</a:t>
            </a:r>
            <a:r>
              <a:rPr lang="en-US" sz="267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032474" y="1447800"/>
          <a:ext cx="6511183" cy="7391400"/>
        </p:xfrm>
        <a:graphic>
          <a:graphicData uri="http://schemas.openxmlformats.org/drawingml/2006/table">
            <a:tbl>
              <a:tblPr/>
              <a:tblGrid>
                <a:gridCol w="866395"/>
                <a:gridCol w="5025021"/>
              </a:tblGrid>
              <a:tr h="8212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Introdução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2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Levantamento de Requisitos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2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Diagrama de Casos de Uso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2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Diagrama de Classe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2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Diagrama de Atividade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2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Diagrama de Sequência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2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Diagrama de Estado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2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Arquitetura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2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Conclusão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0647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0156" y="2760788"/>
            <a:ext cx="10609858" cy="4565884"/>
          </a:xfrm>
          <a:custGeom>
            <a:avLst/>
            <a:gdLst/>
            <a:ahLst/>
            <a:cxnLst/>
            <a:rect r="r" b="b" t="t" l="l"/>
            <a:pathLst>
              <a:path h="4565884" w="10609858">
                <a:moveTo>
                  <a:pt x="0" y="0"/>
                </a:moveTo>
                <a:lnTo>
                  <a:pt x="10609858" y="0"/>
                </a:lnTo>
                <a:lnTo>
                  <a:pt x="10609858" y="4565884"/>
                </a:lnTo>
                <a:lnTo>
                  <a:pt x="0" y="4565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12404" y="3969756"/>
            <a:ext cx="6130877" cy="55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Sequência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5967" y="5367780"/>
            <a:ext cx="6717157" cy="177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Fluxo de atividades do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stem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ao realizar uma </a:t>
            </a:r>
            <a:r>
              <a:rPr lang="en-US" b="true" sz="253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integração com o sistema MEC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253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resgatar informações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sobre 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as universidades.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92758" y="4569406"/>
            <a:ext cx="5650523" cy="36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sz="2754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(Sistema)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964" y="2829200"/>
            <a:ext cx="10416709" cy="4569976"/>
          </a:xfrm>
          <a:custGeom>
            <a:avLst/>
            <a:gdLst/>
            <a:ahLst/>
            <a:cxnLst/>
            <a:rect r="r" b="b" t="t" l="l"/>
            <a:pathLst>
              <a:path h="4569976" w="10416709">
                <a:moveTo>
                  <a:pt x="0" y="0"/>
                </a:moveTo>
                <a:lnTo>
                  <a:pt x="10416709" y="0"/>
                </a:lnTo>
                <a:lnTo>
                  <a:pt x="10416709" y="4569976"/>
                </a:lnTo>
                <a:lnTo>
                  <a:pt x="0" y="4569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12404" y="3969756"/>
            <a:ext cx="6130877" cy="55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Sequência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5967" y="5367780"/>
            <a:ext cx="6717157" cy="177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Fluxo de atividades do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stem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ao realizar uma </a:t>
            </a:r>
            <a:r>
              <a:rPr lang="en-US" b="true" sz="253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integração com o sistema GOV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possibilitar conexão via conta GOV do usuário </a:t>
            </a:r>
            <a:r>
              <a:rPr lang="en-US" sz="25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92758" y="4569406"/>
            <a:ext cx="5650523" cy="36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sz="2754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(Sistema)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06528" y="2037235"/>
            <a:ext cx="12805189" cy="5672325"/>
          </a:xfrm>
          <a:custGeom>
            <a:avLst/>
            <a:gdLst/>
            <a:ahLst/>
            <a:cxnLst/>
            <a:rect r="r" b="b" t="t" l="l"/>
            <a:pathLst>
              <a:path h="5672325" w="12805189">
                <a:moveTo>
                  <a:pt x="0" y="0"/>
                </a:moveTo>
                <a:lnTo>
                  <a:pt x="12805189" y="0"/>
                </a:lnTo>
                <a:lnTo>
                  <a:pt x="12805189" y="5672325"/>
                </a:lnTo>
                <a:lnTo>
                  <a:pt x="0" y="5672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96913" y="635742"/>
            <a:ext cx="6130877" cy="55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Estado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18738" y="1453691"/>
            <a:ext cx="5650523" cy="36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sz="2754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(Pedido)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06528" y="8038185"/>
            <a:ext cx="12805189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 diagrama de estados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representa o ciclo de vida de um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pedido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desde sua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criação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até a conclusão do processo de a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provação ou reprovação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 Ele mostra as diferentes etapas de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análise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 as possíveis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transições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entre os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estados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dependendo da validade dos dados e documentos informados.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0401" y="2275294"/>
            <a:ext cx="10785566" cy="5991981"/>
          </a:xfrm>
          <a:custGeom>
            <a:avLst/>
            <a:gdLst/>
            <a:ahLst/>
            <a:cxnLst/>
            <a:rect r="r" b="b" t="t" l="l"/>
            <a:pathLst>
              <a:path h="5991981" w="10785566">
                <a:moveTo>
                  <a:pt x="0" y="0"/>
                </a:moveTo>
                <a:lnTo>
                  <a:pt x="10785566" y="0"/>
                </a:lnTo>
                <a:lnTo>
                  <a:pt x="10785566" y="5991981"/>
                </a:lnTo>
                <a:lnTo>
                  <a:pt x="0" y="5991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62849" y="2636176"/>
            <a:ext cx="6130877" cy="55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Arquitetura do Sistema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81072" y="3655068"/>
            <a:ext cx="5812655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diagrama ilustra a arquitetura do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stem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baseada em microserviços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mos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nd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como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ferente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componen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 interage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desde o cliente até o gerenciamento da infraestrutura, por meio de uma API Gateway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81072" y="6223643"/>
            <a:ext cx="581265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Ele evidencia a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separação de responsabilidades 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entre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autenticação, pedidos de acesso e consultas de dados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todos ge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renci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ados dentro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 um ambiente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orquestrado por Kubernetes</a:t>
            </a: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826878" y="2215233"/>
            <a:ext cx="6066751" cy="60667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980601"/>
            <a:ext cx="7203393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6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69312"/>
            <a:ext cx="8909858" cy="430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  <a:spcBef>
                <a:spcPct val="0"/>
              </a:spcBef>
            </a:pPr>
            <a:r>
              <a:rPr lang="en-US" sz="34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349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speramos benefícios significativos para a indústria petrolífera, principalmente na área de pesquisa, desenvolvimento e inovação, já que nossa proposta visa otimizar o acesso aos dados da ANP e facilitar o processo de pesquisa na área.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14" t="-27670" r="0" b="-385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10510"/>
            <a:ext cx="8498759" cy="170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8000" spc="-6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Obrigado por sua Atenção!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5629164"/>
            <a:ext cx="8498759" cy="285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DANIEL BORGES VALENTIM</a:t>
            </a:r>
          </a:p>
          <a:p>
            <a:pPr algn="l">
              <a:lnSpc>
                <a:spcPts val="700"/>
              </a:lnSpc>
            </a:pPr>
          </a:p>
          <a:p>
            <a:pPr algn="l" marL="0" indent="0" lvl="0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GUSTAVO EMERICK DOS SANTOS </a:t>
            </a:r>
          </a:p>
          <a:p>
            <a:pPr algn="l" marL="0" indent="0" lvl="0">
              <a:lnSpc>
                <a:spcPts val="700"/>
              </a:lnSpc>
            </a:pPr>
          </a:p>
          <a:p>
            <a:pPr algn="l" marL="0" indent="0" lvl="0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JOÃO VITOR GOLFIERI MENDONÇA</a:t>
            </a:r>
          </a:p>
          <a:p>
            <a:pPr algn="l" marL="0" indent="0" lvl="0">
              <a:lnSpc>
                <a:spcPts val="700"/>
              </a:lnSpc>
            </a:pPr>
          </a:p>
          <a:p>
            <a:pPr algn="l" marL="0" indent="0" lvl="0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LEANDRO DOS SANTOS BIDO</a:t>
            </a:r>
          </a:p>
          <a:p>
            <a:pPr algn="l" marL="0" indent="0" lvl="0">
              <a:lnSpc>
                <a:spcPts val="700"/>
              </a:lnSpc>
            </a:pPr>
          </a:p>
          <a:p>
            <a:pPr algn="l" marL="0" indent="0" lvl="0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HENRIQUE LEMOS YUDI</a:t>
            </a:r>
          </a:p>
          <a:p>
            <a:pPr algn="l" marL="0" indent="0" lvl="0">
              <a:lnSpc>
                <a:spcPts val="70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FABRICIO REZENDE LUZ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89831"/>
            <a:ext cx="4764688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PARTICIPANTES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4717401"/>
            <a:ext cx="18288000" cy="5569599"/>
            <a:chOff x="0" y="0"/>
            <a:chExt cx="4816593" cy="1466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1466890"/>
            </a:xfrm>
            <a:custGeom>
              <a:avLst/>
              <a:gdLst/>
              <a:ahLst/>
              <a:cxnLst/>
              <a:rect r="r" b="b" t="t" l="l"/>
              <a:pathLst>
                <a:path h="14668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66890"/>
                  </a:lnTo>
                  <a:lnTo>
                    <a:pt x="0" y="1466890"/>
                  </a:lnTo>
                  <a:close/>
                </a:path>
              </a:pathLst>
            </a:custGeom>
            <a:gradFill rotWithShape="true">
              <a:gsLst>
                <a:gs pos="0">
                  <a:srgbClr val="9F1211">
                    <a:alpha val="0"/>
                  </a:srgbClr>
                </a:gs>
                <a:gs pos="100000">
                  <a:srgbClr val="9F1211">
                    <a:alpha val="5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1504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3434" y="0"/>
            <a:ext cx="7201132" cy="10287000"/>
            <a:chOff x="0" y="0"/>
            <a:chExt cx="960150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75" t="0" r="3275" b="0"/>
            <a:stretch>
              <a:fillRect/>
            </a:stretch>
          </p:blipFill>
          <p:spPr>
            <a:xfrm flipH="false" flipV="false">
              <a:off x="0" y="0"/>
              <a:ext cx="9601509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532837" y="6578224"/>
            <a:ext cx="991726" cy="9917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79550" y="0"/>
                  </a:moveTo>
                  <a:lnTo>
                    <a:pt x="633250" y="0"/>
                  </a:lnTo>
                  <a:cubicBezTo>
                    <a:pt x="680870" y="0"/>
                    <a:pt x="726539" y="18917"/>
                    <a:pt x="760211" y="52589"/>
                  </a:cubicBezTo>
                  <a:cubicBezTo>
                    <a:pt x="793883" y="86261"/>
                    <a:pt x="812800" y="131930"/>
                    <a:pt x="812800" y="179550"/>
                  </a:cubicBezTo>
                  <a:lnTo>
                    <a:pt x="812800" y="633250"/>
                  </a:lnTo>
                  <a:cubicBezTo>
                    <a:pt x="812800" y="680870"/>
                    <a:pt x="793883" y="726539"/>
                    <a:pt x="760211" y="760211"/>
                  </a:cubicBezTo>
                  <a:cubicBezTo>
                    <a:pt x="726539" y="793883"/>
                    <a:pt x="680870" y="812800"/>
                    <a:pt x="633250" y="812800"/>
                  </a:cubicBezTo>
                  <a:lnTo>
                    <a:pt x="179550" y="812800"/>
                  </a:lnTo>
                  <a:cubicBezTo>
                    <a:pt x="131930" y="812800"/>
                    <a:pt x="86261" y="793883"/>
                    <a:pt x="52589" y="760211"/>
                  </a:cubicBezTo>
                  <a:cubicBezTo>
                    <a:pt x="18917" y="726539"/>
                    <a:pt x="0" y="680870"/>
                    <a:pt x="0" y="633250"/>
                  </a:cubicBezTo>
                  <a:lnTo>
                    <a:pt x="0" y="179550"/>
                  </a:lnTo>
                  <a:cubicBezTo>
                    <a:pt x="0" y="131930"/>
                    <a:pt x="18917" y="86261"/>
                    <a:pt x="52589" y="52589"/>
                  </a:cubicBezTo>
                  <a:cubicBezTo>
                    <a:pt x="86261" y="18917"/>
                    <a:pt x="131930" y="0"/>
                    <a:pt x="179550" y="0"/>
                  </a:cubicBezTo>
                  <a:close/>
                </a:path>
              </a:pathLst>
            </a:custGeom>
            <a:blipFill>
              <a:blip r:embed="rId4"/>
              <a:stretch>
                <a:fillRect l="-473" t="0" r="-47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32837" y="3270711"/>
            <a:ext cx="991726" cy="99172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79550" y="0"/>
                  </a:moveTo>
                  <a:lnTo>
                    <a:pt x="633250" y="0"/>
                  </a:lnTo>
                  <a:cubicBezTo>
                    <a:pt x="680870" y="0"/>
                    <a:pt x="726539" y="18917"/>
                    <a:pt x="760211" y="52589"/>
                  </a:cubicBezTo>
                  <a:cubicBezTo>
                    <a:pt x="793883" y="86261"/>
                    <a:pt x="812800" y="131930"/>
                    <a:pt x="812800" y="179550"/>
                  </a:cubicBezTo>
                  <a:lnTo>
                    <a:pt x="812800" y="633250"/>
                  </a:lnTo>
                  <a:cubicBezTo>
                    <a:pt x="812800" y="680870"/>
                    <a:pt x="793883" y="726539"/>
                    <a:pt x="760211" y="760211"/>
                  </a:cubicBezTo>
                  <a:cubicBezTo>
                    <a:pt x="726539" y="793883"/>
                    <a:pt x="680870" y="812800"/>
                    <a:pt x="633250" y="812800"/>
                  </a:cubicBezTo>
                  <a:lnTo>
                    <a:pt x="179550" y="812800"/>
                  </a:lnTo>
                  <a:cubicBezTo>
                    <a:pt x="131930" y="812800"/>
                    <a:pt x="86261" y="793883"/>
                    <a:pt x="52589" y="760211"/>
                  </a:cubicBezTo>
                  <a:cubicBezTo>
                    <a:pt x="18917" y="726539"/>
                    <a:pt x="0" y="680870"/>
                    <a:pt x="0" y="633250"/>
                  </a:cubicBezTo>
                  <a:lnTo>
                    <a:pt x="0" y="179550"/>
                  </a:lnTo>
                  <a:cubicBezTo>
                    <a:pt x="0" y="131930"/>
                    <a:pt x="18917" y="86261"/>
                    <a:pt x="52589" y="52589"/>
                  </a:cubicBezTo>
                  <a:cubicBezTo>
                    <a:pt x="86261" y="18917"/>
                    <a:pt x="131930" y="0"/>
                    <a:pt x="17955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34" r="0" b="-23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430366" y="4214812"/>
            <a:ext cx="4105436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projeto busca implementar melhorias e fornecer alternativas que otimizem e facilitem o processo de solicitação e aprovação de solicitações de acesso aos dados da ANP (Agência Nacional de Petróleo)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732" y="2601608"/>
            <a:ext cx="3120902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Proporcionar acesso rápido e menos burocrático aos dados da ANP, trazendo maior qualidade e quantidade de estudos e pesquisas científicas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0220" y="2601608"/>
            <a:ext cx="100615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ODS 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32409" y="3062091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0220" y="6041239"/>
            <a:ext cx="102158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ODS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1298" y="6041239"/>
            <a:ext cx="3120902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Fortalecer a pesquisa no setor petrolífero por meio dos dados fornecidos pela ANP, o que, tende a gerar maior inovação e desenvolvimento no Brasil a longo prazo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3295" y="1960258"/>
            <a:ext cx="3133427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Educação de Qualidade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0220" y="5399336"/>
            <a:ext cx="4714081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Indústria, Inovação e Infraestrutura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84763" y="2405354"/>
            <a:ext cx="9379112" cy="5651921"/>
          </a:xfrm>
          <a:custGeom>
            <a:avLst/>
            <a:gdLst/>
            <a:ahLst/>
            <a:cxnLst/>
            <a:rect r="r" b="b" t="t" l="l"/>
            <a:pathLst>
              <a:path h="5651921" w="9379112">
                <a:moveTo>
                  <a:pt x="0" y="0"/>
                </a:moveTo>
                <a:lnTo>
                  <a:pt x="9379112" y="0"/>
                </a:lnTo>
                <a:lnTo>
                  <a:pt x="9379112" y="5651921"/>
                </a:lnTo>
                <a:lnTo>
                  <a:pt x="0" y="5651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53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27785"/>
            <a:ext cx="81153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Requisitos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83743"/>
            <a:ext cx="8076918" cy="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Tabela de Requisitos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053922"/>
            <a:ext cx="7664150" cy="1177392"/>
            <a:chOff x="0" y="0"/>
            <a:chExt cx="10218867" cy="15698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Requisitos Funcionais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2859"/>
              <a:ext cx="10218867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Partes essenciais da aplicação/funcionalidades principais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7082" y="5726637"/>
            <a:ext cx="7119694" cy="1177392"/>
            <a:chOff x="0" y="0"/>
            <a:chExt cx="9492925" cy="15698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949292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Requisitos Não Funcionais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2859"/>
              <a:ext cx="9492925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Partes incrementais da aplicação/funcionalidades adicionais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3094" y="274224"/>
            <a:ext cx="14839270" cy="9669683"/>
            <a:chOff x="0" y="0"/>
            <a:chExt cx="19785693" cy="1289291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2" r="0" b="352"/>
            <a:stretch>
              <a:fillRect/>
            </a:stretch>
          </p:blipFill>
          <p:spPr>
            <a:xfrm flipH="false" flipV="false">
              <a:off x="0" y="0"/>
              <a:ext cx="19785693" cy="1289291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2243458" y="4572033"/>
            <a:ext cx="474084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Considerando as principais  funcionalidades da aplicação, elencados pelos requisitos funcionais mostrados anteriormente  idealizamos o nosso Diagrama de Casos de Uso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80906" y="3330771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Casos de Uso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693" y="6901763"/>
            <a:ext cx="4509869" cy="3210378"/>
          </a:xfrm>
          <a:custGeom>
            <a:avLst/>
            <a:gdLst/>
            <a:ahLst/>
            <a:cxnLst/>
            <a:rect r="r" b="b" t="t" l="l"/>
            <a:pathLst>
              <a:path h="3210378" w="4509869">
                <a:moveTo>
                  <a:pt x="0" y="0"/>
                </a:moveTo>
                <a:lnTo>
                  <a:pt x="4509870" y="0"/>
                </a:lnTo>
                <a:lnTo>
                  <a:pt x="4509870" y="3210378"/>
                </a:lnTo>
                <a:lnTo>
                  <a:pt x="0" y="3210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5317" t="-14981" r="0" b="-5979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78561" y="672455"/>
            <a:ext cx="6130877" cy="55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8"/>
              </a:lnSpc>
              <a:spcBef>
                <a:spcPct val="0"/>
              </a:spcBef>
            </a:pPr>
            <a:r>
              <a:rPr lang="en-US" sz="4108" spc="-32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Classes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54174" y="6854138"/>
            <a:ext cx="6636023" cy="151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  <a:spcBef>
                <a:spcPct val="0"/>
              </a:spcBef>
            </a:pPr>
            <a:r>
              <a:rPr lang="en-US" sz="29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Diagrama de classes compõem todas </a:t>
            </a:r>
            <a:r>
              <a:rPr lang="en-US" b="true" sz="290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as classes necessárias do sistema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33306" y="1634055"/>
            <a:ext cx="8189419" cy="4858133"/>
          </a:xfrm>
          <a:custGeom>
            <a:avLst/>
            <a:gdLst/>
            <a:ahLst/>
            <a:cxnLst/>
            <a:rect r="r" b="b" t="t" l="l"/>
            <a:pathLst>
              <a:path h="4858133" w="8189419">
                <a:moveTo>
                  <a:pt x="0" y="0"/>
                </a:moveTo>
                <a:lnTo>
                  <a:pt x="8189419" y="0"/>
                </a:lnTo>
                <a:lnTo>
                  <a:pt x="8189419" y="4858133"/>
                </a:lnTo>
                <a:lnTo>
                  <a:pt x="0" y="4858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" r="-174547" b="-4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80819" y="1634055"/>
            <a:ext cx="7435397" cy="4206690"/>
          </a:xfrm>
          <a:custGeom>
            <a:avLst/>
            <a:gdLst/>
            <a:ahLst/>
            <a:cxnLst/>
            <a:rect r="r" b="b" t="t" l="l"/>
            <a:pathLst>
              <a:path h="4206690" w="7435397">
                <a:moveTo>
                  <a:pt x="0" y="0"/>
                </a:moveTo>
                <a:lnTo>
                  <a:pt x="7435397" y="0"/>
                </a:lnTo>
                <a:lnTo>
                  <a:pt x="7435397" y="4206690"/>
                </a:lnTo>
                <a:lnTo>
                  <a:pt x="0" y="4206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528" t="0" r="-150438" b="-4981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19031" y="6175950"/>
            <a:ext cx="5159457" cy="3739509"/>
          </a:xfrm>
          <a:custGeom>
            <a:avLst/>
            <a:gdLst/>
            <a:ahLst/>
            <a:cxnLst/>
            <a:rect r="r" b="b" t="t" l="l"/>
            <a:pathLst>
              <a:path h="3739509" w="5159457">
                <a:moveTo>
                  <a:pt x="0" y="0"/>
                </a:moveTo>
                <a:lnTo>
                  <a:pt x="5159456" y="0"/>
                </a:lnTo>
                <a:lnTo>
                  <a:pt x="5159456" y="3739508"/>
                </a:lnTo>
                <a:lnTo>
                  <a:pt x="0" y="3739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4002" t="-4446" r="-80975" b="-3726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181312"/>
            <a:ext cx="6972160" cy="7924377"/>
          </a:xfrm>
          <a:custGeom>
            <a:avLst/>
            <a:gdLst/>
            <a:ahLst/>
            <a:cxnLst/>
            <a:rect r="r" b="b" t="t" l="l"/>
            <a:pathLst>
              <a:path h="7924377" w="6972160">
                <a:moveTo>
                  <a:pt x="0" y="0"/>
                </a:moveTo>
                <a:lnTo>
                  <a:pt x="6972160" y="0"/>
                </a:lnTo>
                <a:lnTo>
                  <a:pt x="6972160" y="7924376"/>
                </a:lnTo>
                <a:lnTo>
                  <a:pt x="0" y="7924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7082" y="1009650"/>
            <a:ext cx="81153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Atividade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7082" y="2365608"/>
            <a:ext cx="8076918" cy="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Diagrama de Atividade - Solicitante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796030"/>
            <a:ext cx="7664150" cy="815442"/>
            <a:chOff x="0" y="0"/>
            <a:chExt cx="10218867" cy="10872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Usuário acessa o sistema #1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Realizando o login com suas credenciais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7082" y="5468744"/>
            <a:ext cx="7664150" cy="815442"/>
            <a:chOff x="0" y="0"/>
            <a:chExt cx="10218867" cy="10872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Usuário preenche os dados do pedido #2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Por meio de formulário online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141436"/>
            <a:ext cx="7664150" cy="815442"/>
            <a:chOff x="0" y="0"/>
            <a:chExt cx="10218867" cy="10872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 pedido é confirmado #3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Validando os dados do pedido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82382" y="1600200"/>
            <a:ext cx="7291483" cy="7505488"/>
          </a:xfrm>
          <a:custGeom>
            <a:avLst/>
            <a:gdLst/>
            <a:ahLst/>
            <a:cxnLst/>
            <a:rect r="r" b="b" t="t" l="l"/>
            <a:pathLst>
              <a:path h="7505488" w="7291483">
                <a:moveTo>
                  <a:pt x="0" y="0"/>
                </a:moveTo>
                <a:lnTo>
                  <a:pt x="7291483" y="0"/>
                </a:lnTo>
                <a:lnTo>
                  <a:pt x="7291483" y="7505488"/>
                </a:lnTo>
                <a:lnTo>
                  <a:pt x="0" y="7505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7082" y="1009650"/>
            <a:ext cx="81153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Atividade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7082" y="2365608"/>
            <a:ext cx="8076918" cy="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Diagrama de Atividade - Auxiliar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7082" y="5468744"/>
            <a:ext cx="7664150" cy="815442"/>
            <a:chOff x="0" y="0"/>
            <a:chExt cx="10218867" cy="10872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Auxiliar consulta pedido #2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Avaliando as informações fornecidas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141436"/>
            <a:ext cx="7664150" cy="815442"/>
            <a:chOff x="0" y="0"/>
            <a:chExt cx="10218867" cy="10872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Auxiliar envia uma resposta #3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Seja de sucesso ou não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3796030"/>
            <a:ext cx="7664150" cy="815442"/>
            <a:chOff x="0" y="0"/>
            <a:chExt cx="10218867" cy="108725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Auxiliar acessa o sistema #1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Realizando o login com suas credenciais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82382" y="1600200"/>
            <a:ext cx="7579646" cy="7548897"/>
          </a:xfrm>
          <a:custGeom>
            <a:avLst/>
            <a:gdLst/>
            <a:ahLst/>
            <a:cxnLst/>
            <a:rect r="r" b="b" t="t" l="l"/>
            <a:pathLst>
              <a:path h="7548897" w="7579646">
                <a:moveTo>
                  <a:pt x="0" y="0"/>
                </a:moveTo>
                <a:lnTo>
                  <a:pt x="7579646" y="0"/>
                </a:lnTo>
                <a:lnTo>
                  <a:pt x="7579646" y="7548897"/>
                </a:lnTo>
                <a:lnTo>
                  <a:pt x="0" y="7548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7082" y="1009650"/>
            <a:ext cx="81153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Atividade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7082" y="2365608"/>
            <a:ext cx="8076918" cy="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Diagrama de Atividade - Analista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7082" y="5468744"/>
            <a:ext cx="7664150" cy="815442"/>
            <a:chOff x="0" y="0"/>
            <a:chExt cx="10218867" cy="10872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Analista consulta pedido #2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Avaliando as informações fornecidas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141436"/>
            <a:ext cx="7664150" cy="815442"/>
            <a:chOff x="0" y="0"/>
            <a:chExt cx="10218867" cy="10872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Analista envia uma resposta #3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Seja de sucesso ou não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3796030"/>
            <a:ext cx="7664150" cy="815442"/>
            <a:chOff x="0" y="0"/>
            <a:chExt cx="10218867" cy="108725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Analista acessa o sistema #1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Realizando o login com suas credenciais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DAG4I18qjsI</dc:identifier>
  <dcterms:modified xsi:type="dcterms:W3CDTF">2011-08-01T06:04:30Z</dcterms:modified>
  <cp:revision>1</cp:revision>
  <dc:title>Projeto de Desenvolvimento de Software</dc:title>
</cp:coreProperties>
</file>